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11"/>
  </p:notesMasterIdLst>
  <p:handoutMasterIdLst>
    <p:handoutMasterId r:id="rId12"/>
  </p:handoutMasterIdLst>
  <p:sldIdLst>
    <p:sldId id="540" r:id="rId2"/>
    <p:sldId id="539" r:id="rId3"/>
    <p:sldId id="545" r:id="rId4"/>
    <p:sldId id="543" r:id="rId5"/>
    <p:sldId id="542" r:id="rId6"/>
    <p:sldId id="544" r:id="rId7"/>
    <p:sldId id="537" r:id="rId8"/>
    <p:sldId id="538" r:id="rId9"/>
    <p:sldId id="541" r:id="rId10"/>
  </p:sldIdLst>
  <p:sldSz cx="9144000" cy="6858000" type="screen4x3"/>
  <p:notesSz cx="7019925" cy="93059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1600" b="1" kern="1200">
        <a:solidFill>
          <a:schemeClr val="bg2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FFFF"/>
    <a:srgbClr val="FFFF00"/>
    <a:srgbClr val="FF0033"/>
    <a:srgbClr val="009900"/>
    <a:srgbClr val="0099FF"/>
    <a:srgbClr val="FF3300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-630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100" d="100"/>
          <a:sy n="100" d="100"/>
        </p:scale>
        <p:origin x="-204" y="72"/>
      </p:cViewPr>
      <p:guideLst>
        <p:guide orient="horz" pos="2930"/>
        <p:guide pos="221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2225"/>
            <a:ext cx="304165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80" tIns="0" rIns="19380" bIns="0" numCol="1" anchor="t" anchorCtr="0" compatLnSpc="1">
            <a:prstTxWarp prst="textNoShape">
              <a:avLst/>
            </a:prstTxWarp>
          </a:bodyPr>
          <a:lstStyle>
            <a:lvl1pPr algn="l" defTabSz="930275" eaLnBrk="0" hangingPunct="0">
              <a:defRPr sz="1000" b="0" i="1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22225"/>
            <a:ext cx="304165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80" tIns="0" rIns="19380" bIns="0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000" b="0" i="1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4913" y="723900"/>
            <a:ext cx="4611687" cy="3459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625" y="4421188"/>
            <a:ext cx="5146675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68" tIns="46834" rIns="93668" bIns="4683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4165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80" tIns="0" rIns="19380" bIns="0" numCol="1" anchor="b" anchorCtr="0" compatLnSpc="1">
            <a:prstTxWarp prst="textNoShape">
              <a:avLst/>
            </a:prstTxWarp>
          </a:bodyPr>
          <a:lstStyle>
            <a:lvl1pPr algn="l" defTabSz="930275" eaLnBrk="0" hangingPunct="0">
              <a:defRPr sz="1000" b="0" i="1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8818563"/>
            <a:ext cx="304165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80" tIns="0" rIns="19380" bIns="0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000" b="0" i="1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1683713E-DD74-4F5B-AD9D-0CB0F9DC76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11E57F-FCDC-4818-B1AF-C0FE8202EEE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 flipV="1">
            <a:off x="0" y="3124200"/>
            <a:ext cx="9144000" cy="152400"/>
          </a:xfrm>
          <a:prstGeom prst="rect">
            <a:avLst/>
          </a:prstGeom>
          <a:gradFill rotWithShape="0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Arial" charset="0"/>
              <a:cs typeface="+mn-cs"/>
            </a:endParaRPr>
          </a:p>
        </p:txBody>
      </p:sp>
      <p:pic>
        <p:nvPicPr>
          <p:cNvPr id="5" name="Picture 8" descr="ITC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5650" y="304800"/>
            <a:ext cx="25527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46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1676400"/>
            <a:ext cx="7772400" cy="1219200"/>
          </a:xfrm>
        </p:spPr>
        <p:txBody>
          <a:bodyPr lIns="91440"/>
          <a:lstStyle>
            <a:lvl1pPr algn="ctr">
              <a:defRPr/>
            </a:lvl1pPr>
          </a:lstStyle>
          <a:p>
            <a:r>
              <a:rPr lang="sv-SE"/>
              <a:t>Klicka här för att ändra format på bakgrundsrubriken</a:t>
            </a:r>
          </a:p>
        </p:txBody>
      </p:sp>
      <p:sp>
        <p:nvSpPr>
          <p:cNvPr id="4546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sv-SE"/>
              <a:t>Klicka här för att ändra format på underrubrik i bakgrunden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400800"/>
            <a:ext cx="1447800" cy="3048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Footer Placeholder 6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2667000" y="6400800"/>
            <a:ext cx="4572000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8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sv-SE"/>
              <a:t>ITC Level 1 Training © 2002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543800" y="6400800"/>
            <a:ext cx="1219200" cy="3048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298175-DDC2-4E5A-BE42-C83863AAEF07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9177F-18A3-4551-A34C-3464553C3DF1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BE866-F7BD-470E-BF44-CC3387FB5CFC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752600"/>
            <a:ext cx="40005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752600"/>
            <a:ext cx="40005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4E692-C727-486C-AB4C-ED2258DDEBC2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DDB46-827E-4B30-9D46-EA87F949BB5A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2CAB2-94F3-4630-92DB-B1DDFCD8F69A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B15AD-33A6-45FB-B8FE-8CA39116D519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CC444-E248-42D2-A01E-ABC0674DD22A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86E4C-6234-4F25-92BD-41858C0EFAB8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354A1-F95D-42E0-B5FC-2661BE34AD6C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0AC1A-69AC-4DE4-876E-D7A77E546955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752600"/>
            <a:ext cx="40005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86300" y="1752600"/>
            <a:ext cx="400050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86300" y="4114800"/>
            <a:ext cx="400050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1FDF8-6AAB-4186-AD3E-BB9177A5FAB4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752600"/>
            <a:ext cx="40005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752600"/>
            <a:ext cx="40005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F69CD-9290-4095-8A25-E52C916A9A77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ChangeArrowheads="1"/>
          </p:cNvSpPr>
          <p:nvPr/>
        </p:nvSpPr>
        <p:spPr bwMode="gray">
          <a:xfrm>
            <a:off x="0" y="1447800"/>
            <a:ext cx="9144000" cy="152400"/>
          </a:xfrm>
          <a:prstGeom prst="rect">
            <a:avLst/>
          </a:prstGeom>
          <a:gradFill rotWithShape="0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sv-SE" sz="2400" b="0">
              <a:solidFill>
                <a:schemeClr val="tx1"/>
              </a:solidFill>
              <a:latin typeface="Tahoma" pitchFamily="34" charset="0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7800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bakgrundsrubriken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752600"/>
            <a:ext cx="8153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sp>
        <p:nvSpPr>
          <p:cNvPr id="4536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70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8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536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8600" y="6477000"/>
            <a:ext cx="914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8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F4BA7B-55A5-4A0A-BDA1-CF0F6C6269AD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  <p:sldLayoutId id="2147483871" r:id="rId12"/>
    <p:sldLayoutId id="2147483872" r:id="rId13"/>
  </p:sldLayoutIdLst>
  <p:transition>
    <p:strips dir="ru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hyperlink" Target="http://www.pdms.co.th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../../../Movies/Arc%20Flash.wmv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Invitation%20letter%20SISD/&#3627;&#3609;&#3633;&#3591;&#3626;&#3639;&#3629;&#3648;&#3594;&#3636;&#3597;&#3623;&#3636;&#3607;&#3618;&#3634;&#3585;&#3619;&#3629;&#3610;&#3619;&#3617;%20Motor%20opertion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../../PdMS%20Brochure%20final.pdf" TargetMode="External"/><Relationship Id="rId13" Type="http://schemas.openxmlformats.org/officeDocument/2006/relationships/hyperlink" Target="../../../Training%202012/Predictive%20Material/unbalanced%20rotor_1.avi" TargetMode="External"/><Relationship Id="rId18" Type="http://schemas.openxmlformats.org/officeDocument/2006/relationships/hyperlink" Target="../../Customers/Customer%20list1.docx" TargetMode="External"/><Relationship Id="rId26" Type="http://schemas.openxmlformats.org/officeDocument/2006/relationships/hyperlink" Target="../../../Training%202012/Case%20study/Pict%20sw/Sw.%201.jpg" TargetMode="External"/><Relationship Id="rId3" Type="http://schemas.openxmlformats.org/officeDocument/2006/relationships/notesSlide" Target="../notesSlides/notesSlide1.xml"/><Relationship Id="rId21" Type="http://schemas.openxmlformats.org/officeDocument/2006/relationships/hyperlink" Target="../../../Training%202012/Words/&#3585;&#3634;&#3619;&#3626;&#3656;&#3591;&#3626;&#3633;&#3597;&#3597;&#3634;&#3603;&#3586;&#3629;&#3591;&#3619;&#3656;&#3634;&#3591;&#3585;&#3634;&#3618;.docx" TargetMode="External"/><Relationship Id="rId7" Type="http://schemas.openxmlformats.org/officeDocument/2006/relationships/hyperlink" Target="../../../Vibration%20Material/Brinelling.WMV" TargetMode="External"/><Relationship Id="rId12" Type="http://schemas.openxmlformats.org/officeDocument/2006/relationships/hyperlink" Target="../../../Training%202012/Alignment/Parallel%20Misalignment.MPG" TargetMode="External"/><Relationship Id="rId17" Type="http://schemas.openxmlformats.org/officeDocument/2006/relationships/hyperlink" Target="../../../Training%202012/Alignment/Movies/Thermal.avi" TargetMode="External"/><Relationship Id="rId25" Type="http://schemas.openxmlformats.org/officeDocument/2006/relationships/hyperlink" Target="../../../Movies/Motor%20Fail.AVI" TargetMode="External"/><Relationship Id="rId2" Type="http://schemas.openxmlformats.org/officeDocument/2006/relationships/slideLayout" Target="../slideLayouts/slideLayout7.xml"/><Relationship Id="rId16" Type="http://schemas.openxmlformats.org/officeDocument/2006/relationships/hyperlink" Target="../../../Training%202012/Words/TRAINING%20PROGRAM%20English%20no%20price.pdf" TargetMode="External"/><Relationship Id="rId20" Type="http://schemas.openxmlformats.org/officeDocument/2006/relationships/hyperlink" Target="RESUME%20Chien%202014.pdf" TargetMode="External"/><Relationship Id="rId1" Type="http://schemas.openxmlformats.org/officeDocument/2006/relationships/video" Target="file:///D:\Movies\Motor%20Fail.AVI" TargetMode="External"/><Relationship Id="rId6" Type="http://schemas.openxmlformats.org/officeDocument/2006/relationships/hyperlink" Target="IR%20Mechanical%20Predictive.pptx" TargetMode="External"/><Relationship Id="rId11" Type="http://schemas.openxmlformats.org/officeDocument/2006/relationships/hyperlink" Target="../../../Training%202012/Alignment/Angular%20Misalignment.MPG" TargetMode="External"/><Relationship Id="rId24" Type="http://schemas.openxmlformats.org/officeDocument/2006/relationships/hyperlink" Target="&#3611;&#3619;&#3632;&#3650;&#3618;&#3594;&#3609;&#3660;&#3592;&#3634;&#3585;&#3585;&#3634;&#3619;&#3648;&#3586;&#3657;&#3634;&#3619;&#3633;&#3610;&#3585;&#3634;&#3619;&#3629;&#3610;&#3619;&#3617;%20PdMA%20COURSES%202015.pdf" TargetMode="External"/><Relationship Id="rId5" Type="http://schemas.openxmlformats.org/officeDocument/2006/relationships/hyperlink" Target="PdMA%20Present%2015.pptx" TargetMode="External"/><Relationship Id="rId15" Type="http://schemas.openxmlformats.org/officeDocument/2006/relationships/hyperlink" Target="../../Training/CBM%20Presentation%20For%20PdMA%2011%20Nov%2013.pptx" TargetMode="External"/><Relationship Id="rId23" Type="http://schemas.openxmlformats.org/officeDocument/2006/relationships/hyperlink" Target="../../../Training%202012/Words/Syllabus%204%20days%20Vibration%20Analysis%20Thai.docx" TargetMode="External"/><Relationship Id="rId28" Type="http://schemas.openxmlformats.org/officeDocument/2006/relationships/hyperlink" Target="../../../Training%202012/Motor/&#3591;&#3634;&#3609;&#3609;&#3635;&#3648;&#3626;&#3609;&#3629;&#3617;&#3629;&#3648;&#3605;&#3629;&#3619;&#3660;.ppt" TargetMode="External"/><Relationship Id="rId10" Type="http://schemas.openxmlformats.org/officeDocument/2006/relationships/hyperlink" Target="../../../Vibration%20Material/Iranshahr%20Thermal%20Power%20Plant%204x64%20MW-Coupling%20fatigue_2009.pps" TargetMode="External"/><Relationship Id="rId19" Type="http://schemas.openxmlformats.org/officeDocument/2006/relationships/hyperlink" Target="../../../Vibration%20Material/vibration%20analysis%20guideline.pdf" TargetMode="External"/><Relationship Id="rId4" Type="http://schemas.openxmlformats.org/officeDocument/2006/relationships/hyperlink" Target="../../../Vibration%20Material/vibration%20analysis%20guideline%20pdf..pdf" TargetMode="External"/><Relationship Id="rId9" Type="http://schemas.openxmlformats.org/officeDocument/2006/relationships/hyperlink" Target="../../../Training%202012/Case%20study/&#3585;&#3619;&#3603;&#3637;&#3624;&#3638;&#3585;&#3625;&#3634;%20motor.ppt" TargetMode="External"/><Relationship Id="rId14" Type="http://schemas.openxmlformats.org/officeDocument/2006/relationships/hyperlink" Target="../../../Training%202012/&#3607;&#3620;&#3625;&#3598;&#3637;%20Vibration%20&#3649;&#3621;&#3632;%20Spectrum.pdf" TargetMode="External"/><Relationship Id="rId22" Type="http://schemas.openxmlformats.org/officeDocument/2006/relationships/hyperlink" Target="../../../Training%202012/Balance/Report-Balance%20Report%2008-04-14.pdf" TargetMode="External"/><Relationship Id="rId27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../../../Training%202012/1Phase%20Motor/Single%20Phase%20AC%20(D)/Electric%20Motor%20I.pptx" TargetMode="External"/><Relationship Id="rId7" Type="http://schemas.openxmlformats.org/officeDocument/2006/relationships/image" Target="../media/image8.png"/><Relationship Id="rId2" Type="http://schemas.openxmlformats.org/officeDocument/2006/relationships/hyperlink" Target="../../../Training%202012/2Fundamental/AVSEQ01.DA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../../../Training%202012/3Phase%20Motor/Three%20Phase%20Induction%20Motor.pptx" TargetMode="External"/><Relationship Id="rId5" Type="http://schemas.openxmlformats.org/officeDocument/2006/relationships/hyperlink" Target="../../../Training%202012/3Phase%20Motor/Electtic%20Motor%20II.pptx" TargetMode="External"/><Relationship Id="rId4" Type="http://schemas.openxmlformats.org/officeDocument/2006/relationships/hyperlink" Target="../../../Training%202012/1Phase%20Motor/Single%20Phase%20AC%20(D)/MPEGAV/AVSEQ01.DA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134937" y="868363"/>
            <a:ext cx="8783638" cy="2031968"/>
          </a:xfrm>
        </p:spPr>
        <p:txBody>
          <a:bodyPr wrap="square" lIns="92075" tIns="46038" rIns="92075" bIns="46038" anchor="t">
            <a:spAutoFit/>
          </a:bodyPr>
          <a:lstStyle/>
          <a:p>
            <a:pPr eaLnBrk="1" hangingPunct="1"/>
            <a:r>
              <a:rPr lang="en-US" sz="2000" dirty="0" smtClean="0">
                <a:solidFill>
                  <a:schemeClr val="tx1"/>
                </a:solidFill>
              </a:rPr>
              <a:t>Predictive Maintenance &amp; Basic Motor Operation and Analysis</a:t>
            </a:r>
            <a:r>
              <a:rPr lang="en-US" sz="2800" b="1" dirty="0" smtClean="0">
                <a:solidFill>
                  <a:schemeClr val="tx1"/>
                </a:solidFill>
              </a:rPr>
              <a:t/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en-US" sz="2800" b="1" dirty="0" smtClean="0">
                <a:solidFill>
                  <a:schemeClr val="tx1"/>
                </a:solidFill>
              </a:rPr>
              <a:t/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en-US" sz="2800" b="1" dirty="0" smtClean="0">
                <a:solidFill>
                  <a:schemeClr val="tx1"/>
                </a:solidFill>
              </a:rPr>
              <a:t>                          SISD </a:t>
            </a:r>
            <a:r>
              <a:rPr lang="en-US" sz="2800" b="1" dirty="0" err="1" smtClean="0">
                <a:solidFill>
                  <a:schemeClr val="tx1"/>
                </a:solidFill>
              </a:rPr>
              <a:t>Songkhla</a:t>
            </a:r>
            <a:r>
              <a:rPr lang="en-US" sz="2800" b="1" dirty="0" smtClean="0">
                <a:solidFill>
                  <a:schemeClr val="tx1"/>
                </a:solidFill>
              </a:rPr>
              <a:t/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en-US" sz="2800" b="1" dirty="0" smtClean="0">
                <a:solidFill>
                  <a:schemeClr val="tx1"/>
                </a:solidFill>
              </a:rPr>
              <a:t>                          </a:t>
            </a:r>
            <a:r>
              <a:rPr lang="en-US" sz="1800" b="1" dirty="0" smtClean="0">
                <a:solidFill>
                  <a:schemeClr val="tx1"/>
                </a:solidFill>
              </a:rPr>
              <a:t>1-2 </a:t>
            </a:r>
            <a:r>
              <a:rPr lang="th-TH" sz="3200" b="1" dirty="0" smtClean="0">
                <a:solidFill>
                  <a:schemeClr val="tx1"/>
                </a:solidFill>
              </a:rPr>
              <a:t>และ</a:t>
            </a:r>
            <a:r>
              <a:rPr lang="th-TH" sz="1800" b="1" dirty="0" smtClean="0">
                <a:solidFill>
                  <a:schemeClr val="tx1"/>
                </a:solidFill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</a:rPr>
              <a:t>3-4 </a:t>
            </a:r>
            <a:r>
              <a:rPr lang="th-TH" sz="2800" b="1" dirty="0" smtClean="0">
                <a:solidFill>
                  <a:schemeClr val="tx1"/>
                </a:solidFill>
              </a:rPr>
              <a:t>มีนาคม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</a:rPr>
              <a:t>2016</a:t>
            </a:r>
            <a:r>
              <a:rPr lang="th-TH" sz="1800" b="1" dirty="0" smtClean="0">
                <a:solidFill>
                  <a:schemeClr val="tx1"/>
                </a:solidFill>
              </a:rPr>
              <a:t/>
            </a:r>
            <a:br>
              <a:rPr lang="th-TH" sz="1800" b="1" dirty="0" smtClean="0">
                <a:solidFill>
                  <a:schemeClr val="tx1"/>
                </a:solidFill>
              </a:rPr>
            </a:br>
            <a:endParaRPr lang="en-US" sz="1800" b="1" dirty="0" smtClean="0">
              <a:solidFill>
                <a:schemeClr val="tx1"/>
              </a:solidFill>
            </a:endParaRP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231775" y="201841"/>
            <a:ext cx="818832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Tahoma" pitchFamily="34" charset="0"/>
              </a:rPr>
              <a:t>Welcome to</a:t>
            </a:r>
          </a:p>
        </p:txBody>
      </p:sp>
      <p:sp>
        <p:nvSpPr>
          <p:cNvPr id="1031" name="TextBox 7"/>
          <p:cNvSpPr txBox="1">
            <a:spLocks noChangeArrowheads="1"/>
          </p:cNvSpPr>
          <p:nvPr/>
        </p:nvSpPr>
        <p:spPr bwMode="auto">
          <a:xfrm>
            <a:off x="466725" y="1756228"/>
            <a:ext cx="85486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dirty="0" smtClean="0"/>
              <a:t>                     </a:t>
            </a:r>
            <a:endParaRPr lang="en-US" dirty="0"/>
          </a:p>
          <a:p>
            <a:pPr algn="ctr" eaLnBrk="0" hangingPunct="0"/>
            <a:endParaRPr lang="th-TH" sz="2400" dirty="0"/>
          </a:p>
        </p:txBody>
      </p:sp>
      <p:sp>
        <p:nvSpPr>
          <p:cNvPr id="9" name="Rectangle 1027"/>
          <p:cNvSpPr txBox="1">
            <a:spLocks noChangeArrowheads="1"/>
          </p:cNvSpPr>
          <p:nvPr/>
        </p:nvSpPr>
        <p:spPr bwMode="auto">
          <a:xfrm>
            <a:off x="134937" y="2464114"/>
            <a:ext cx="8686800" cy="3482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Team Introduction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Safety moment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Cases study when not do </a:t>
            </a:r>
            <a:r>
              <a:rPr lang="en-US" sz="3200" b="0" kern="0" dirty="0" smtClean="0">
                <a:solidFill>
                  <a:schemeClr val="tx1"/>
                </a:solidFill>
                <a:latin typeface="Times New Roman" pitchFamily="18" charset="0"/>
                <a:cs typeface="+mn-cs"/>
              </a:rPr>
              <a:t>Predictive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Introductions to Predictive Maintenance</a:t>
            </a:r>
          </a:p>
          <a:p>
            <a:pPr marL="342900" lvl="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lang="en-US" sz="3200" b="0" kern="0" dirty="0" smtClean="0">
                <a:solidFill>
                  <a:schemeClr val="tx1"/>
                </a:solidFill>
                <a:latin typeface="Times New Roman" pitchFamily="18" charset="0"/>
              </a:rPr>
              <a:t>How electrical generated</a:t>
            </a:r>
          </a:p>
          <a:p>
            <a:pPr marL="342900" lvl="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lang="en-US" sz="3200" b="0" kern="0" dirty="0" smtClean="0">
                <a:solidFill>
                  <a:schemeClr val="tx1"/>
                </a:solidFill>
                <a:latin typeface="Times New Roman" pitchFamily="18" charset="0"/>
              </a:rPr>
              <a:t>How motor turn when get power supply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Q &amp; A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1775" y="1940894"/>
            <a:ext cx="21313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sz="2800" b="0" kern="0" dirty="0" smtClean="0">
                <a:solidFill>
                  <a:srgbClr val="002060"/>
                </a:solidFill>
                <a:latin typeface="Times New Roman" pitchFamily="18" charset="0"/>
              </a:rPr>
              <a:t>Agenda:</a:t>
            </a:r>
          </a:p>
        </p:txBody>
      </p:sp>
      <p:pic>
        <p:nvPicPr>
          <p:cNvPr id="3" name="Picture 4" descr="D:\Chien12\Family pict\Chien clas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1771" y="2550761"/>
            <a:ext cx="2496454" cy="1872341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7"/>
          <p:cNvSpPr>
            <a:spLocks noChangeArrowheads="1"/>
          </p:cNvSpPr>
          <p:nvPr/>
        </p:nvSpPr>
        <p:spPr bwMode="auto">
          <a:xfrm>
            <a:off x="231775" y="1682611"/>
            <a:ext cx="8342313" cy="1139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i="1" dirty="0">
                <a:solidFill>
                  <a:srgbClr val="0000FF"/>
                </a:solidFill>
                <a:latin typeface="Times New Roman" pitchFamily="18" charset="0"/>
              </a:rPr>
              <a:t>Presented By:</a:t>
            </a:r>
          </a:p>
          <a:p>
            <a:pPr eaLnBrk="0" hangingPunct="0"/>
            <a:r>
              <a:rPr lang="en-US" sz="2400" i="1" dirty="0">
                <a:solidFill>
                  <a:srgbClr val="0000FF"/>
                </a:solidFill>
                <a:latin typeface="Times New Roman" pitchFamily="18" charset="0"/>
              </a:rPr>
              <a:t>     K. </a:t>
            </a:r>
            <a:r>
              <a:rPr lang="en-US" sz="2400" i="1" dirty="0" err="1">
                <a:solidFill>
                  <a:srgbClr val="0000FF"/>
                </a:solidFill>
                <a:latin typeface="Times New Roman" pitchFamily="18" charset="0"/>
              </a:rPr>
              <a:t>Chienchai</a:t>
            </a:r>
            <a:r>
              <a:rPr lang="en-US" sz="2400" i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</a:rPr>
              <a:t>Suwanchote </a:t>
            </a:r>
            <a:endParaRPr lang="en-US" sz="2400" i="1" dirty="0">
              <a:solidFill>
                <a:srgbClr val="0000FF"/>
              </a:solidFill>
              <a:latin typeface="Times New Roman" pitchFamily="18" charset="0"/>
            </a:endParaRPr>
          </a:p>
          <a:p>
            <a:pPr eaLnBrk="0" hangingPunct="0"/>
            <a:r>
              <a:rPr lang="en-US" sz="2000" i="1" dirty="0">
                <a:solidFill>
                  <a:srgbClr val="0000FF"/>
                </a:solidFill>
                <a:latin typeface="Times New Roman" pitchFamily="18" charset="0"/>
              </a:rPr>
              <a:t>     Vibration Specialist / Maintenance Consultant</a:t>
            </a:r>
          </a:p>
        </p:txBody>
      </p:sp>
      <p:graphicFrame>
        <p:nvGraphicFramePr>
          <p:cNvPr id="1026" name="Object 13"/>
          <p:cNvGraphicFramePr>
            <a:graphicFrameLocks noChangeAspect="1"/>
          </p:cNvGraphicFramePr>
          <p:nvPr>
            <p:ph idx="1"/>
          </p:nvPr>
        </p:nvGraphicFramePr>
        <p:xfrm>
          <a:off x="6769326" y="3838575"/>
          <a:ext cx="2136775" cy="2633663"/>
        </p:xfrm>
        <a:graphic>
          <a:graphicData uri="http://schemas.openxmlformats.org/presentationml/2006/ole">
            <p:oleObj spid="_x0000_s34818" name="Klipp" r:id="rId3" imgW="1569600" imgH="1935720" progId="">
              <p:embed/>
            </p:oleObj>
          </a:graphicData>
        </a:graphic>
      </p:graphicFrame>
      <p:sp>
        <p:nvSpPr>
          <p:cNvPr id="1030" name="Text Box 7"/>
          <p:cNvSpPr txBox="1">
            <a:spLocks noChangeArrowheads="1"/>
          </p:cNvSpPr>
          <p:nvPr/>
        </p:nvSpPr>
        <p:spPr bwMode="auto">
          <a:xfrm>
            <a:off x="231774" y="2822436"/>
            <a:ext cx="7678511" cy="341632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lg" len="lg"/>
          </a:ln>
        </p:spPr>
        <p:txBody>
          <a:bodyPr wrap="square" lIns="378000" anchor="b">
            <a:spAutoFit/>
          </a:bodyPr>
          <a:lstStyle/>
          <a:p>
            <a:pPr eaLnBrk="0" hangingPunct="0">
              <a:defRPr/>
            </a:pPr>
            <a:r>
              <a:rPr lang="en-US" sz="3200" dirty="0" smtClean="0">
                <a:solidFill>
                  <a:schemeClr val="tx2"/>
                </a:solidFill>
                <a:latin typeface="Angsana New" pitchFamily="18" charset="-34"/>
              </a:rPr>
              <a:t>K. </a:t>
            </a:r>
            <a:r>
              <a:rPr lang="en-US" sz="3200" i="1" dirty="0" err="1" smtClean="0">
                <a:solidFill>
                  <a:schemeClr val="tx2"/>
                </a:solidFill>
                <a:latin typeface="Angsana New" pitchFamily="18" charset="-34"/>
              </a:rPr>
              <a:t>Surachai</a:t>
            </a:r>
            <a:r>
              <a:rPr lang="en-US" sz="3200" i="1" dirty="0" smtClean="0">
                <a:solidFill>
                  <a:schemeClr val="tx2"/>
                </a:solidFill>
                <a:latin typeface="Angsana New" pitchFamily="18" charset="-34"/>
              </a:rPr>
              <a:t> Vaitayachiva / Service Manager</a:t>
            </a:r>
          </a:p>
          <a:p>
            <a:pPr eaLnBrk="0" hangingPunct="0">
              <a:defRPr/>
            </a:pPr>
            <a:r>
              <a:rPr lang="en-US" sz="2800" i="1" dirty="0" err="1" smtClean="0">
                <a:solidFill>
                  <a:schemeClr val="tx2"/>
                </a:solidFill>
                <a:latin typeface="Angsana New" pitchFamily="18" charset="-34"/>
              </a:rPr>
              <a:t>Mr.Panuwat</a:t>
            </a:r>
            <a:r>
              <a:rPr lang="en-US" sz="2800" i="1" dirty="0" smtClean="0">
                <a:solidFill>
                  <a:schemeClr val="tx2"/>
                </a:solidFill>
                <a:latin typeface="Angsana New" pitchFamily="18" charset="-34"/>
              </a:rPr>
              <a:t> </a:t>
            </a:r>
            <a:r>
              <a:rPr lang="en-US" sz="2800" i="1" dirty="0" err="1" smtClean="0">
                <a:solidFill>
                  <a:schemeClr val="tx2"/>
                </a:solidFill>
                <a:latin typeface="Angsana New" pitchFamily="18" charset="-34"/>
              </a:rPr>
              <a:t>Kaewpoo</a:t>
            </a:r>
            <a:r>
              <a:rPr lang="en-US" sz="2800" i="1" dirty="0" smtClean="0">
                <a:solidFill>
                  <a:schemeClr val="tx2"/>
                </a:solidFill>
                <a:latin typeface="Angsana New" pitchFamily="18" charset="-34"/>
              </a:rPr>
              <a:t>/ Repair shop manager </a:t>
            </a:r>
          </a:p>
          <a:p>
            <a:pPr eaLnBrk="0" hangingPunct="0">
              <a:defRPr/>
            </a:pPr>
            <a:endParaRPr lang="en-US" sz="2800" i="1" dirty="0" smtClean="0">
              <a:solidFill>
                <a:schemeClr val="tx2"/>
              </a:solidFill>
              <a:latin typeface="Angsana New" pitchFamily="18" charset="-34"/>
            </a:endParaRPr>
          </a:p>
          <a:p>
            <a:pPr eaLnBrk="0" hangingPunct="0">
              <a:defRPr/>
            </a:pPr>
            <a:r>
              <a:rPr lang="en-US" sz="3200" i="1" dirty="0" smtClean="0">
                <a:solidFill>
                  <a:srgbClr val="0000FF"/>
                </a:solidFill>
                <a:latin typeface="Angsana New" pitchFamily="18" charset="-34"/>
              </a:rPr>
              <a:t>PdM Solution Co., Ltd. </a:t>
            </a:r>
            <a:r>
              <a:rPr lang="en-US" sz="3200" i="1" u="sng" dirty="0" smtClean="0">
                <a:solidFill>
                  <a:srgbClr val="0000FF"/>
                </a:solidFill>
                <a:latin typeface="Angsana New" pitchFamily="18" charset="-34"/>
                <a:hlinkClick r:id="rId4"/>
              </a:rPr>
              <a:t>www.pdms.co.th</a:t>
            </a:r>
            <a:endParaRPr lang="en-US" sz="3200" i="1" u="sng" dirty="0" smtClean="0">
              <a:solidFill>
                <a:srgbClr val="0000FF"/>
              </a:solidFill>
              <a:latin typeface="Angsana New" pitchFamily="18" charset="-34"/>
            </a:endParaRPr>
          </a:p>
          <a:p>
            <a:pPr eaLnBrk="0" hangingPunct="0">
              <a:defRPr/>
            </a:pPr>
            <a:endParaRPr lang="en-US" sz="3200" i="1" u="sng" dirty="0">
              <a:solidFill>
                <a:srgbClr val="0000FF"/>
              </a:solidFill>
              <a:latin typeface="Angsana New" pitchFamily="18" charset="-34"/>
            </a:endParaRPr>
          </a:p>
          <a:p>
            <a:pPr eaLnBrk="0" hangingPunct="0">
              <a:defRPr/>
            </a:pPr>
            <a:endParaRPr lang="en-US" sz="3200" dirty="0">
              <a:solidFill>
                <a:schemeClr val="tx2"/>
              </a:solidFill>
              <a:latin typeface="Angsana New" pitchFamily="18" charset="-34"/>
            </a:endParaRPr>
          </a:p>
          <a:p>
            <a:pPr eaLnBrk="0" hangingPunct="0">
              <a:defRPr/>
            </a:pPr>
            <a:endParaRPr lang="en-US" sz="3200" dirty="0">
              <a:solidFill>
                <a:schemeClr val="tx2"/>
              </a:solidFill>
              <a:latin typeface="Angsana New" pitchFamily="18" charset="-34"/>
            </a:endParaRPr>
          </a:p>
        </p:txBody>
      </p:sp>
      <p:pic>
        <p:nvPicPr>
          <p:cNvPr id="9" name="Picture 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3701" y="130276"/>
            <a:ext cx="6413727" cy="886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h-TH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053943" y="6023429"/>
            <a:ext cx="1576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3" action="ppaction://hlinkfile"/>
              </a:rPr>
              <a:t>Electric shock</a:t>
            </a:r>
            <a:endParaRPr lang="th-TH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9728"/>
            <a:ext cx="8940800" cy="642257"/>
          </a:xfrm>
        </p:spPr>
        <p:txBody>
          <a:bodyPr/>
          <a:lstStyle/>
          <a:p>
            <a:pPr algn="ctr"/>
            <a:r>
              <a:rPr lang="th-TH" dirty="0" smtClean="0"/>
              <a:t>การดูแลและการบำรุงรักษามอเตอร์ภาคปฏิบัติ</a:t>
            </a:r>
            <a:br>
              <a:rPr lang="th-TH" dirty="0" smtClean="0"/>
            </a:br>
            <a:r>
              <a:rPr lang="th-TH" sz="2000" dirty="0" smtClean="0"/>
              <a:t>อยากให้ทุกคนเห็นภาพที่เคยเกิดขึ้นก่อนหน้านี้กับมอเตอร์ และเข้าใจ จะได้กันได้ความเสียหายได้</a:t>
            </a:r>
            <a:endParaRPr lang="th-TH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153400" cy="5334000"/>
          </a:xfrm>
        </p:spPr>
        <p:txBody>
          <a:bodyPr/>
          <a:lstStyle/>
          <a:p>
            <a:r>
              <a:rPr lang="en-US" dirty="0" smtClean="0"/>
              <a:t>1. </a:t>
            </a:r>
            <a:r>
              <a:rPr lang="th-TH" dirty="0" smtClean="0"/>
              <a:t>จะดูแลมอเตอร์อย่างไรไม่ให้เสีย</a:t>
            </a:r>
            <a:endParaRPr lang="en-US" dirty="0" smtClean="0"/>
          </a:p>
          <a:p>
            <a:r>
              <a:rPr lang="en-US" dirty="0" smtClean="0"/>
              <a:t>2. </a:t>
            </a:r>
            <a:r>
              <a:rPr lang="th-TH" dirty="0" smtClean="0"/>
              <a:t>มอเตอร์เสียจากอะไรได้บ้าง</a:t>
            </a:r>
            <a:endParaRPr lang="en-US" dirty="0" smtClean="0"/>
          </a:p>
          <a:p>
            <a:r>
              <a:rPr lang="en-US" dirty="0" smtClean="0"/>
              <a:t>3.</a:t>
            </a:r>
            <a:r>
              <a:rPr lang="th-TH" dirty="0" smtClean="0"/>
              <a:t> การป้องกันการเสียหายแต่ละอย่างด้วยเหตุผลและความรู้</a:t>
            </a:r>
            <a:endParaRPr lang="en-US" dirty="0" smtClean="0"/>
          </a:p>
          <a:p>
            <a:r>
              <a:rPr lang="en-US" dirty="0" smtClean="0"/>
              <a:t>4. </a:t>
            </a:r>
            <a:r>
              <a:rPr lang="th-TH" dirty="0" smtClean="0"/>
              <a:t>ทำทุกอย่างถูกต้องตั้งแต่เริ่มต้น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      - </a:t>
            </a:r>
            <a:r>
              <a:rPr lang="th-TH" dirty="0" smtClean="0"/>
              <a:t>การออกแบบ</a:t>
            </a:r>
            <a:r>
              <a:rPr lang="en-US" dirty="0" smtClean="0"/>
              <a:t> (Designing)</a:t>
            </a:r>
          </a:p>
          <a:p>
            <a:pPr>
              <a:buNone/>
            </a:pPr>
            <a:r>
              <a:rPr lang="en-US" dirty="0" smtClean="0"/>
              <a:t>       - </a:t>
            </a:r>
            <a:r>
              <a:rPr lang="th-TH" dirty="0" smtClean="0"/>
              <a:t>จัดซื้อ</a:t>
            </a:r>
            <a:r>
              <a:rPr lang="en-US" dirty="0" smtClean="0"/>
              <a:t> (Purchasing )</a:t>
            </a:r>
          </a:p>
          <a:p>
            <a:pPr>
              <a:buNone/>
            </a:pPr>
            <a:r>
              <a:rPr lang="en-US" dirty="0" smtClean="0"/>
              <a:t>       - </a:t>
            </a:r>
            <a:r>
              <a:rPr lang="th-TH" dirty="0" smtClean="0"/>
              <a:t>ประกอบและติดตั้ง </a:t>
            </a:r>
            <a:r>
              <a:rPr lang="en-US" dirty="0" smtClean="0"/>
              <a:t>(Fabricating &amp; installing )</a:t>
            </a:r>
          </a:p>
          <a:p>
            <a:pPr>
              <a:buNone/>
            </a:pPr>
            <a:r>
              <a:rPr lang="en-US" dirty="0" smtClean="0"/>
              <a:t>       - </a:t>
            </a:r>
            <a:r>
              <a:rPr lang="th-TH" dirty="0" smtClean="0"/>
              <a:t>การใช้งานจากผู้เกี่ยวข้อง </a:t>
            </a:r>
            <a:r>
              <a:rPr lang="en-US" dirty="0" smtClean="0"/>
              <a:t>(Operating )</a:t>
            </a:r>
          </a:p>
          <a:p>
            <a:pPr>
              <a:buNone/>
            </a:pPr>
            <a:r>
              <a:rPr lang="en-US" dirty="0" smtClean="0"/>
              <a:t>       - </a:t>
            </a:r>
            <a:r>
              <a:rPr lang="th-TH" dirty="0" smtClean="0"/>
              <a:t>การบำรุงรักษาแบบถูกวิธี </a:t>
            </a:r>
            <a:r>
              <a:rPr lang="en-US" dirty="0" smtClean="0"/>
              <a:t>(Maintaining )</a:t>
            </a:r>
          </a:p>
          <a:p>
            <a:endParaRPr lang="th-TH" dirty="0"/>
          </a:p>
        </p:txBody>
      </p:sp>
    </p:spTree>
  </p:cSld>
  <p:clrMapOvr>
    <a:masterClrMapping/>
  </p:clrMapOvr>
  <p:transition>
    <p:strips dir="r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671286"/>
          </a:xfrm>
        </p:spPr>
        <p:txBody>
          <a:bodyPr/>
          <a:lstStyle/>
          <a:p>
            <a:r>
              <a:rPr lang="en-US" dirty="0" smtClean="0"/>
              <a:t>5. </a:t>
            </a:r>
            <a:r>
              <a:rPr lang="th-TH" dirty="0" smtClean="0"/>
              <a:t>การตรวจสุขภาพเครื่องจักร </a:t>
            </a:r>
            <a:r>
              <a:rPr lang="en-US" dirty="0" smtClean="0"/>
              <a:t>(</a:t>
            </a:r>
            <a:r>
              <a:rPr lang="th-TH" dirty="0" smtClean="0"/>
              <a:t>ต้องรู้อะไรบ้าง</a:t>
            </a:r>
            <a:r>
              <a:rPr lang="en-US" dirty="0" smtClean="0"/>
              <a:t>?)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99886"/>
            <a:ext cx="8610600" cy="45720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* </a:t>
            </a:r>
            <a:r>
              <a:rPr lang="th-TH" dirty="0" smtClean="0"/>
              <a:t>หาข้อผิดปรกติต่างๆ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* </a:t>
            </a:r>
            <a:r>
              <a:rPr lang="th-TH" dirty="0" smtClean="0"/>
              <a:t>ระบุปัญหาและกำหนดวิธีแก้ไข </a:t>
            </a:r>
            <a:r>
              <a:rPr lang="en-US" dirty="0" smtClean="0"/>
              <a:t>(</a:t>
            </a:r>
            <a:r>
              <a:rPr lang="th-TH" dirty="0" smtClean="0"/>
              <a:t>โดยผู้สมควรทำ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* </a:t>
            </a:r>
            <a:r>
              <a:rPr lang="th-TH" dirty="0" smtClean="0"/>
              <a:t>แก้ไขให้เหมาะสมกับความต้องการของอุปกรณ์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* </a:t>
            </a:r>
            <a:r>
              <a:rPr lang="th-TH" dirty="0" smtClean="0"/>
              <a:t>ทำการบำรุงรักษาเมื่อเครื่องจักรต้องการก็พอจะทำให้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- </a:t>
            </a:r>
            <a:r>
              <a:rPr lang="th-TH" dirty="0" smtClean="0"/>
              <a:t>ประหยัด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- </a:t>
            </a:r>
            <a:r>
              <a:rPr lang="th-TH" dirty="0" smtClean="0"/>
              <a:t>ถูกเวลา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- </a:t>
            </a:r>
            <a:r>
              <a:rPr lang="th-TH" dirty="0" smtClean="0"/>
              <a:t>ใช้งานได้ยาวนานเพราะไม่ไปทำลายชิ้นส่วนหลักจากการทำที่ไร้ประโยชน์</a:t>
            </a:r>
            <a:endParaRPr lang="en-US" dirty="0" smtClean="0"/>
          </a:p>
        </p:txBody>
      </p:sp>
    </p:spTree>
  </p:cSld>
  <p:clrMapOvr>
    <a:masterClrMapping/>
  </p:clrMapOvr>
  <p:transition>
    <p:strips dir="r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787400"/>
          </a:xfrm>
        </p:spPr>
        <p:txBody>
          <a:bodyPr/>
          <a:lstStyle/>
          <a:p>
            <a:pPr algn="ctr"/>
            <a:r>
              <a:rPr lang="th-TH" b="1" dirty="0" smtClean="0"/>
              <a:t>คำถามที่ควรหาคำตอบ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2572657"/>
          </a:xfrm>
        </p:spPr>
        <p:txBody>
          <a:bodyPr/>
          <a:lstStyle/>
          <a:p>
            <a:r>
              <a:rPr lang="th-TH" dirty="0" smtClean="0"/>
              <a:t>มอเตอร์มีอายุการใช้งานนานเท่าไร?</a:t>
            </a:r>
            <a:r>
              <a:rPr lang="en-US" dirty="0" smtClean="0"/>
              <a:t>...........................</a:t>
            </a:r>
          </a:p>
          <a:p>
            <a:r>
              <a:rPr lang="th-TH" dirty="0" smtClean="0"/>
              <a:t>ลูกปืน มีอายุการใช้งานนานเท่าไร?</a:t>
            </a:r>
            <a:r>
              <a:rPr lang="en-US" dirty="0" smtClean="0"/>
              <a:t>...........................</a:t>
            </a:r>
          </a:p>
          <a:p>
            <a:r>
              <a:rPr lang="th-TH" dirty="0" smtClean="0"/>
              <a:t>สารหล่อลื่น มีอายุการใช้งานนานเท่าไร?</a:t>
            </a:r>
            <a:r>
              <a:rPr lang="en-US" dirty="0" smtClean="0"/>
              <a:t>.......................</a:t>
            </a:r>
          </a:p>
          <a:p>
            <a:r>
              <a:rPr lang="th-TH" dirty="0" smtClean="0"/>
              <a:t>ฉนวนของ มอเตอร์ มีอายุการใช้งานนานเท่าไร?</a:t>
            </a:r>
            <a:r>
              <a:rPr lang="en-US" dirty="0" smtClean="0"/>
              <a:t>.................</a:t>
            </a:r>
          </a:p>
          <a:p>
            <a:pPr>
              <a:buNone/>
            </a:pP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232229" y="4702629"/>
            <a:ext cx="885027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6. </a:t>
            </a:r>
            <a:r>
              <a:rPr lang="th-TH" sz="3600" dirty="0" smtClean="0"/>
              <a:t>การถ่วงสมดุลส่วนหมุน </a:t>
            </a:r>
            <a:r>
              <a:rPr lang="en-US" sz="2800" dirty="0" smtClean="0"/>
              <a:t>(Rotor Balancing)</a:t>
            </a:r>
          </a:p>
          <a:p>
            <a:endParaRPr lang="en-US" sz="2800" dirty="0" smtClean="0"/>
          </a:p>
          <a:p>
            <a:r>
              <a:rPr lang="en-US" sz="2800" dirty="0" smtClean="0"/>
              <a:t>7. </a:t>
            </a:r>
            <a:r>
              <a:rPr lang="th-TH" sz="3600" dirty="0" smtClean="0"/>
              <a:t>การตั้งศูนย์เพลาที่ถูกต้อง </a:t>
            </a:r>
            <a:r>
              <a:rPr lang="en-US" sz="2800" dirty="0" smtClean="0"/>
              <a:t>(Machine Shaft Alignment)</a:t>
            </a:r>
            <a:endParaRPr lang="en-US" dirty="0" smtClean="0"/>
          </a:p>
          <a:p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7410877" y="4702629"/>
            <a:ext cx="10278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2" action="ppaction://hlinkfile"/>
              </a:rPr>
              <a:t>Syllabus</a:t>
            </a:r>
            <a:endParaRPr lang="th-TH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8945" y="228600"/>
            <a:ext cx="8654529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212850" y="1633538"/>
            <a:ext cx="2713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3200" dirty="0">
                <a:latin typeface="Angsana New" pitchFamily="18" charset="-34"/>
                <a:hlinkClick r:id="rId4" action="ppaction://hlinkfile"/>
              </a:rPr>
              <a:t>-Machinery Vibration</a:t>
            </a:r>
            <a:endParaRPr lang="en-US" sz="3200" dirty="0">
              <a:latin typeface="Angsana New" pitchFamily="18" charset="-34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198563" y="466725"/>
            <a:ext cx="69643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th-TH" sz="4000" u="sng">
                <a:latin typeface="Angsana New" pitchFamily="18" charset="-34"/>
              </a:rPr>
              <a:t>เครื่องมือที่ช่วยในการทำ </a:t>
            </a:r>
            <a:r>
              <a:rPr lang="en-US" sz="4000" u="sng">
                <a:latin typeface="Angsana New" pitchFamily="18" charset="-34"/>
              </a:rPr>
              <a:t>Predictive Maintenance</a:t>
            </a:r>
            <a:endParaRPr lang="th-TH" sz="4000" u="sng">
              <a:latin typeface="Angsana New" pitchFamily="18" charset="-34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236663" y="3295650"/>
            <a:ext cx="5713412" cy="579438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>
                <a:latin typeface="Angsana New" pitchFamily="18" charset="-34"/>
              </a:rPr>
              <a:t>-Lube Oil Analysis / Wear  Particle Analysis       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243013" y="3810297"/>
            <a:ext cx="2293937" cy="579438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dirty="0">
                <a:latin typeface="Angsana New" pitchFamily="18" charset="-34"/>
              </a:rPr>
              <a:t>-Ultrasonic testing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198563" y="2136775"/>
            <a:ext cx="3048000" cy="579438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dirty="0">
                <a:latin typeface="Angsana New" pitchFamily="18" charset="-34"/>
                <a:hlinkClick r:id="rId5" action="ppaction://hlinkpres?slideindex=1&amp;slidetitle="/>
              </a:rPr>
              <a:t>-</a:t>
            </a:r>
            <a:r>
              <a:rPr lang="en-US" sz="3200" dirty="0">
                <a:solidFill>
                  <a:srgbClr val="C00000"/>
                </a:solidFill>
                <a:latin typeface="Angsana New" pitchFamily="18" charset="-34"/>
                <a:hlinkClick r:id="rId5" action="ppaction://hlinkpres?slideindex=1&amp;slidetitle="/>
              </a:rPr>
              <a:t>Motor Current Analysis</a:t>
            </a:r>
            <a:endParaRPr lang="en-US" sz="3200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1236663" y="2716213"/>
            <a:ext cx="3071812" cy="579437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dirty="0">
                <a:solidFill>
                  <a:srgbClr val="C00000"/>
                </a:solidFill>
                <a:latin typeface="Angsana New" pitchFamily="18" charset="-34"/>
                <a:hlinkClick r:id="rId6" action="ppaction://hlinkpres?slideindex=1&amp;slidetitle="/>
              </a:rPr>
              <a:t>-Infrared </a:t>
            </a:r>
            <a:r>
              <a:rPr lang="en-US" sz="3200" dirty="0" err="1">
                <a:solidFill>
                  <a:srgbClr val="C00000"/>
                </a:solidFill>
                <a:latin typeface="Angsana New" pitchFamily="18" charset="-34"/>
                <a:hlinkClick r:id="rId6" action="ppaction://hlinkpres?slideindex=1&amp;slidetitle="/>
              </a:rPr>
              <a:t>Thermography</a:t>
            </a:r>
            <a:endParaRPr lang="en-US" sz="3200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236663" y="4271963"/>
            <a:ext cx="2771775" cy="579437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>
                <a:latin typeface="Angsana New" pitchFamily="18" charset="-34"/>
              </a:rPr>
              <a:t>-Bearing Temperature</a:t>
            </a: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1236663" y="4787900"/>
            <a:ext cx="2732087" cy="579438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>
                <a:latin typeface="Angsana New" pitchFamily="18" charset="-34"/>
              </a:rPr>
              <a:t>-Sound Meter and etc.</a:t>
            </a:r>
          </a:p>
        </p:txBody>
      </p:sp>
      <p:sp>
        <p:nvSpPr>
          <p:cNvPr id="10250" name="สี่เหลี่ยมผืนผ้า 9"/>
          <p:cNvSpPr>
            <a:spLocks noChangeArrowheads="1"/>
          </p:cNvSpPr>
          <p:nvPr/>
        </p:nvSpPr>
        <p:spPr bwMode="auto">
          <a:xfrm>
            <a:off x="1236663" y="5367338"/>
            <a:ext cx="23002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dirty="0">
                <a:solidFill>
                  <a:schemeClr val="tx1"/>
                </a:solidFill>
                <a:latin typeface="Angsana New" pitchFamily="18" charset="-34"/>
              </a:rPr>
              <a:t>-Partial Discharge</a:t>
            </a:r>
          </a:p>
        </p:txBody>
      </p:sp>
      <p:sp>
        <p:nvSpPr>
          <p:cNvPr id="10251" name="TextBox 10"/>
          <p:cNvSpPr txBox="1">
            <a:spLocks noChangeArrowheads="1"/>
          </p:cNvSpPr>
          <p:nvPr/>
        </p:nvSpPr>
        <p:spPr bwMode="auto">
          <a:xfrm>
            <a:off x="5331255" y="4389735"/>
            <a:ext cx="2116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  <a:hlinkClick r:id="rId7" action="ppaction://hlinkfile"/>
              </a:rPr>
              <a:t>Long </a:t>
            </a:r>
            <a:r>
              <a:rPr lang="en-US" sz="2400" dirty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  <a:hlinkClick r:id="rId7" action="ppaction://hlinkfile"/>
              </a:rPr>
              <a:t>storage of motor</a:t>
            </a:r>
            <a:endParaRPr lang="th-TH" sz="2400" dirty="0">
              <a:solidFill>
                <a:srgbClr val="FF0000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252" name="TextBox 11"/>
          <p:cNvSpPr txBox="1">
            <a:spLocks noChangeArrowheads="1"/>
          </p:cNvSpPr>
          <p:nvPr/>
        </p:nvSpPr>
        <p:spPr bwMode="auto">
          <a:xfrm>
            <a:off x="5355899" y="5905668"/>
            <a:ext cx="1095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hlinkClick r:id="rId8" action="ppaction://hlinkfile"/>
              </a:rPr>
              <a:t>Brochure</a:t>
            </a:r>
            <a:endParaRPr lang="th-TH" dirty="0"/>
          </a:p>
        </p:txBody>
      </p:sp>
      <p:sp>
        <p:nvSpPr>
          <p:cNvPr id="10253" name="TextBox 12"/>
          <p:cNvSpPr txBox="1">
            <a:spLocks noChangeArrowheads="1"/>
          </p:cNvSpPr>
          <p:nvPr/>
        </p:nvSpPr>
        <p:spPr bwMode="auto">
          <a:xfrm>
            <a:off x="5355771" y="5029201"/>
            <a:ext cx="259805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hlinkClick r:id="rId9" action="ppaction://hlinkpres?slideindex=1&amp;slidetitle="/>
              </a:rPr>
              <a:t>Case </a:t>
            </a:r>
            <a:r>
              <a:rPr lang="en-US" dirty="0" smtClean="0">
                <a:hlinkClick r:id="rId9" action="ppaction://hlinkpres?slideindex=1&amp;slidetitle="/>
              </a:rPr>
              <a:t>Study</a:t>
            </a:r>
            <a:r>
              <a:rPr lang="en-US" dirty="0" smtClean="0"/>
              <a:t> </a:t>
            </a:r>
            <a:r>
              <a:rPr lang="en-US" dirty="0" smtClean="0">
                <a:hlinkClick r:id="rId10" action="ppaction://hlinkpres?slideindex=1&amp;slidetitle="/>
              </a:rPr>
              <a:t>Failure</a:t>
            </a:r>
            <a:endParaRPr lang="th-TH" dirty="0"/>
          </a:p>
        </p:txBody>
      </p:sp>
      <p:sp>
        <p:nvSpPr>
          <p:cNvPr id="10254" name="TextBox 13"/>
          <p:cNvSpPr txBox="1">
            <a:spLocks noChangeArrowheads="1"/>
          </p:cNvSpPr>
          <p:nvPr/>
        </p:nvSpPr>
        <p:spPr bwMode="auto">
          <a:xfrm>
            <a:off x="5321873" y="4213642"/>
            <a:ext cx="325640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hlinkClick r:id="rId11" action="ppaction://hlinkfile"/>
              </a:rPr>
              <a:t>Precision </a:t>
            </a:r>
            <a:r>
              <a:rPr lang="en-US" dirty="0">
                <a:hlinkClick r:id="rId12" action="ppaction://hlinkfile"/>
              </a:rPr>
              <a:t>Alignment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>
                <a:hlinkClick r:id="rId13" action="ppaction://hlinkfile"/>
              </a:rPr>
              <a:t>Balancing</a:t>
            </a:r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5327870" y="3875088"/>
            <a:ext cx="34708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14" action="ppaction://hlinkfile"/>
              </a:rPr>
              <a:t>Benefit </a:t>
            </a:r>
            <a:r>
              <a:rPr lang="en-US" dirty="0" smtClean="0">
                <a:hlinkClick r:id="rId15" action="ppaction://hlinkpres?slideindex=1&amp;slidetitle="/>
              </a:rPr>
              <a:t>of </a:t>
            </a:r>
            <a:r>
              <a:rPr lang="en-US" dirty="0" smtClean="0"/>
              <a:t>Predictive Maintenance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5355899" y="5567115"/>
            <a:ext cx="982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16" action="ppaction://hlinkfile"/>
              </a:rPr>
              <a:t>Training</a:t>
            </a:r>
            <a:endParaRPr lang="th-TH" dirty="0"/>
          </a:p>
        </p:txBody>
      </p:sp>
      <p:sp>
        <p:nvSpPr>
          <p:cNvPr id="17" name="TextBox 16"/>
          <p:cNvSpPr txBox="1"/>
          <p:nvPr/>
        </p:nvSpPr>
        <p:spPr>
          <a:xfrm>
            <a:off x="5355771" y="5274430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17" action="ppaction://hlinkfile"/>
              </a:rPr>
              <a:t>Thermal</a:t>
            </a:r>
            <a:endParaRPr lang="th-TH" dirty="0"/>
          </a:p>
        </p:txBody>
      </p:sp>
      <p:sp>
        <p:nvSpPr>
          <p:cNvPr id="18" name="TextBox 17"/>
          <p:cNvSpPr txBox="1"/>
          <p:nvPr/>
        </p:nvSpPr>
        <p:spPr>
          <a:xfrm>
            <a:off x="5355899" y="6243805"/>
            <a:ext cx="7553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18" action="ppaction://hlinkfile"/>
              </a:rPr>
              <a:t>Client</a:t>
            </a:r>
            <a:endParaRPr lang="th-TH" dirty="0"/>
          </a:p>
        </p:txBody>
      </p:sp>
      <p:sp>
        <p:nvSpPr>
          <p:cNvPr id="19" name="Rectangle 18"/>
          <p:cNvSpPr/>
          <p:nvPr/>
        </p:nvSpPr>
        <p:spPr>
          <a:xfrm>
            <a:off x="5355771" y="4786825"/>
            <a:ext cx="16637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 action="ppaction://hlinkfile"/>
              </a:rPr>
              <a:t>Vibration </a:t>
            </a:r>
            <a:r>
              <a:rPr lang="en-US" dirty="0" smtClean="0">
                <a:hlinkClick r:id="rId19" action="ppaction://hlinkfile"/>
              </a:rPr>
              <a:t>Chart</a:t>
            </a:r>
            <a:endParaRPr lang="th-TH" dirty="0"/>
          </a:p>
        </p:txBody>
      </p:sp>
      <p:sp>
        <p:nvSpPr>
          <p:cNvPr id="20" name="TextBox 19"/>
          <p:cNvSpPr txBox="1"/>
          <p:nvPr/>
        </p:nvSpPr>
        <p:spPr>
          <a:xfrm>
            <a:off x="7181566" y="6074528"/>
            <a:ext cx="9813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0" action="ppaction://hlinkfile"/>
              </a:rPr>
              <a:t>Resume</a:t>
            </a:r>
            <a:endParaRPr lang="th-TH" dirty="0"/>
          </a:p>
        </p:txBody>
      </p:sp>
      <p:sp>
        <p:nvSpPr>
          <p:cNvPr id="21" name="TextBox 20"/>
          <p:cNvSpPr txBox="1"/>
          <p:nvPr/>
        </p:nvSpPr>
        <p:spPr>
          <a:xfrm>
            <a:off x="1422400" y="6243805"/>
            <a:ext cx="15648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1" action="ppaction://hlinkfile"/>
              </a:rPr>
              <a:t>Signal sample</a:t>
            </a:r>
            <a:endParaRPr lang="th-TH" dirty="0"/>
          </a:p>
        </p:txBody>
      </p:sp>
      <p:sp>
        <p:nvSpPr>
          <p:cNvPr id="22" name="TextBox 21"/>
          <p:cNvSpPr txBox="1"/>
          <p:nvPr/>
        </p:nvSpPr>
        <p:spPr>
          <a:xfrm>
            <a:off x="1243013" y="5951538"/>
            <a:ext cx="29097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2" action="ppaction://hlinkfile"/>
              </a:rPr>
              <a:t>Balancing report Innovation</a:t>
            </a:r>
            <a:endParaRPr lang="th-TH" dirty="0"/>
          </a:p>
        </p:txBody>
      </p:sp>
      <p:sp>
        <p:nvSpPr>
          <p:cNvPr id="23" name="TextBox 22"/>
          <p:cNvSpPr txBox="1"/>
          <p:nvPr/>
        </p:nvSpPr>
        <p:spPr>
          <a:xfrm>
            <a:off x="5299665" y="1798221"/>
            <a:ext cx="1039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3" action="ppaction://hlinkfile"/>
              </a:rPr>
              <a:t>Syllabus</a:t>
            </a:r>
            <a:endParaRPr lang="th-TH" dirty="0"/>
          </a:p>
        </p:txBody>
      </p:sp>
      <p:sp>
        <p:nvSpPr>
          <p:cNvPr id="24" name="TextBox 23"/>
          <p:cNvSpPr txBox="1"/>
          <p:nvPr/>
        </p:nvSpPr>
        <p:spPr>
          <a:xfrm>
            <a:off x="5588000" y="2716213"/>
            <a:ext cx="1463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4" action="ppaction://hlinkfile"/>
              </a:rPr>
              <a:t>Motor </a:t>
            </a:r>
            <a:r>
              <a:rPr lang="en-US" dirty="0" smtClean="0">
                <a:hlinkClick r:id="rId25" action="ppaction://hlinkfile"/>
              </a:rPr>
              <a:t>details</a:t>
            </a:r>
            <a:endParaRPr lang="th-TH" dirty="0"/>
          </a:p>
        </p:txBody>
      </p:sp>
      <p:sp>
        <p:nvSpPr>
          <p:cNvPr id="26" name="TextBox 25"/>
          <p:cNvSpPr txBox="1"/>
          <p:nvPr/>
        </p:nvSpPr>
        <p:spPr>
          <a:xfrm>
            <a:off x="5699101" y="2212975"/>
            <a:ext cx="824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6" action="ppaction://hlinkfile"/>
              </a:rPr>
              <a:t>switch</a:t>
            </a:r>
            <a:endParaRPr lang="th-TH" dirty="0"/>
          </a:p>
        </p:txBody>
      </p:sp>
      <p:pic>
        <p:nvPicPr>
          <p:cNvPr id="29" name="Motor Fail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27"/>
          <a:stretch>
            <a:fillRect/>
          </a:stretch>
        </p:blipFill>
        <p:spPr>
          <a:xfrm>
            <a:off x="7747552" y="1633538"/>
            <a:ext cx="1223988" cy="91799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907314" y="3126373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8" action="ppaction://hlinkpres?slideindex=1&amp;slidetitle="/>
              </a:rPr>
              <a:t>Case motor</a:t>
            </a:r>
            <a:endParaRPr lang="th-TH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3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video>
              <p:cMediaNode>
                <p:cTn id="4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video>
          </p:childTnLst>
        </p:cTn>
      </p:par>
    </p:tnLst>
    <p:bldLst>
      <p:bldP spid="15362" grpId="0" autoUpdateAnimBg="0"/>
      <p:bldP spid="15364" grpId="0" autoUpdateAnimBg="0"/>
      <p:bldP spid="15365" grpId="0" autoUpdateAnimBg="0"/>
      <p:bldP spid="15366" grpId="0" autoUpdateAnimBg="0"/>
      <p:bldP spid="15367" grpId="0" autoUpdateAnimBg="0"/>
      <p:bldP spid="15368" grpId="0" autoUpdateAnimBg="0"/>
      <p:bldP spid="1536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3486" y="0"/>
            <a:ext cx="780868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>
                <a:hlinkClick r:id="rId2" action="ppaction://hlinkfile"/>
              </a:rPr>
              <a:t>Electrical </a:t>
            </a:r>
            <a:r>
              <a:rPr lang="en-US" dirty="0" smtClean="0"/>
              <a:t>generated</a:t>
            </a:r>
          </a:p>
          <a:p>
            <a:pPr marL="342900" indent="-342900">
              <a:buAutoNum type="arabicPeriod"/>
            </a:pPr>
            <a:r>
              <a:rPr lang="en-US" dirty="0" smtClean="0">
                <a:hlinkClick r:id="rId3" action="ppaction://hlinkpres?slideindex=1&amp;slidetitle="/>
              </a:rPr>
              <a:t>How </a:t>
            </a:r>
            <a:r>
              <a:rPr lang="en-US" dirty="0" smtClean="0"/>
              <a:t>motor 1 </a:t>
            </a:r>
            <a:r>
              <a:rPr lang="en-US" dirty="0" smtClean="0">
                <a:hlinkClick r:id="rId4" action="ppaction://hlinkfile"/>
              </a:rPr>
              <a:t>phase </a:t>
            </a:r>
            <a:r>
              <a:rPr lang="en-US" dirty="0" smtClean="0"/>
              <a:t>turn when get Power supply</a:t>
            </a:r>
          </a:p>
          <a:p>
            <a:pPr marL="342900" indent="-342900">
              <a:buAutoNum type="arabicPeriod"/>
            </a:pPr>
            <a:r>
              <a:rPr lang="en-US" dirty="0" smtClean="0">
                <a:hlinkClick r:id="rId5" action="ppaction://hlinkpres?slideindex=1&amp;slidetitle="/>
              </a:rPr>
              <a:t>How motor </a:t>
            </a:r>
            <a:r>
              <a:rPr lang="en-US" dirty="0" smtClean="0"/>
              <a:t>3</a:t>
            </a:r>
            <a:r>
              <a:rPr lang="en-US" dirty="0" smtClean="0">
                <a:hlinkClick r:id="rId6" action="ppaction://hlinkpres?slideindex=1&amp;slidetitle="/>
              </a:rPr>
              <a:t> phase</a:t>
            </a:r>
            <a:r>
              <a:rPr lang="en-US" dirty="0" smtClean="0"/>
              <a:t> turn when get power supply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th-TH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47560" y="1565049"/>
            <a:ext cx="5648325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C Level 1 Proto_e1">
  <a:themeElements>
    <a:clrScheme name="ITC Level 1 Proto_e1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ITC Level 1 Proto_e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stealth" w="lg" len="lg"/>
        </a:ln>
        <a:effectLst/>
      </a:spPr>
      <a:bodyPr vert="horz" wrap="square" lIns="378000" tIns="45720" rIns="91440" bIns="45720" numCol="1" anchor="b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stealth" w="lg" len="lg"/>
        </a:ln>
        <a:effectLst/>
      </a:spPr>
      <a:bodyPr vert="horz" wrap="square" lIns="378000" tIns="45720" rIns="91440" bIns="45720" numCol="1" anchor="b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ITC Level 1 Proto_e1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C Level 1 Proto_e1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C Level 1 Proto_e1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C Level 1 Proto_e1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C Level 1 Proto_e1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C Level 1 Proto_e1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C Level 1 Proto_e1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11890</TotalTime>
  <Words>405</Words>
  <Application>Microsoft Office PowerPoint</Application>
  <PresentationFormat>On-screen Show (4:3)</PresentationFormat>
  <Paragraphs>84</Paragraphs>
  <Slides>9</Slides>
  <Notes>1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ITC Level 1 Proto_e1</vt:lpstr>
      <vt:lpstr>Klipp</vt:lpstr>
      <vt:lpstr>Predictive Maintenance &amp; Basic Motor Operation and Analysis                            SISD Songkhla                           1-2 และ 3-4 มีนาคม 2016 </vt:lpstr>
      <vt:lpstr>Slide 2</vt:lpstr>
      <vt:lpstr>Slide 3</vt:lpstr>
      <vt:lpstr>การดูแลและการบำรุงรักษามอเตอร์ภาคปฏิบัติ อยากให้ทุกคนเห็นภาพที่เคยเกิดขึ้นก่อนหน้านี้กับมอเตอร์ และเข้าใจ จะได้กันได้ความเสียหายได้</vt:lpstr>
      <vt:lpstr>5. การตรวจสุขภาพเครื่องจักร (ต้องรู้อะไรบ้าง?)</vt:lpstr>
      <vt:lpstr>คำถามที่ควรหาคำตอบ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Rett Jesse</dc:creator>
  <cp:lastModifiedBy>Dell</cp:lastModifiedBy>
  <cp:revision>343</cp:revision>
  <cp:lastPrinted>1998-09-16T17:10:02Z</cp:lastPrinted>
  <dcterms:created xsi:type="dcterms:W3CDTF">1995-06-17T23:31:02Z</dcterms:created>
  <dcterms:modified xsi:type="dcterms:W3CDTF">2016-03-03T01:38:31Z</dcterms:modified>
</cp:coreProperties>
</file>